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70" r:id="rId13"/>
    <p:sldId id="276" r:id="rId14"/>
    <p:sldId id="277" r:id="rId15"/>
    <p:sldId id="265" r:id="rId16"/>
    <p:sldId id="266" r:id="rId17"/>
    <p:sldId id="267" r:id="rId18"/>
    <p:sldId id="268" r:id="rId19"/>
    <p:sldId id="271" r:id="rId20"/>
    <p:sldId id="272" r:id="rId21"/>
    <p:sldId id="273" r:id="rId22"/>
    <p:sldId id="297" r:id="rId23"/>
    <p:sldId id="298" r:id="rId24"/>
    <p:sldId id="274" r:id="rId25"/>
    <p:sldId id="275" r:id="rId26"/>
    <p:sldId id="278" r:id="rId27"/>
    <p:sldId id="279" r:id="rId28"/>
    <p:sldId id="289" r:id="rId29"/>
    <p:sldId id="290" r:id="rId30"/>
    <p:sldId id="293" r:id="rId31"/>
    <p:sldId id="291" r:id="rId32"/>
    <p:sldId id="294" r:id="rId33"/>
    <p:sldId id="292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78" y="42"/>
      </p:cViewPr>
      <p:guideLst>
        <p:guide orient="horz" pos="1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3" y="2857501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1" y="2922758"/>
            <a:ext cx="3733801" cy="14401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1" y="3086375"/>
            <a:ext cx="3733801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3123302"/>
            <a:ext cx="1965960" cy="1371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3149679"/>
            <a:ext cx="1965960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2971800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304573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2737246"/>
            <a:ext cx="9144000" cy="1831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" y="2756646"/>
            <a:ext cx="9144001" cy="10550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2732318"/>
            <a:ext cx="2729950" cy="1863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277627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801416"/>
            <a:ext cx="8458200" cy="1102519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2924953"/>
            <a:ext cx="4953000" cy="131445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3154680"/>
            <a:ext cx="960120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3153966"/>
            <a:ext cx="129540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852"/>
            <a:ext cx="747712" cy="27432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57250"/>
            <a:ext cx="1905000" cy="41148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85901"/>
            <a:ext cx="7772400" cy="102155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25316"/>
            <a:ext cx="7772400" cy="1132284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7250"/>
            <a:ext cx="8382000" cy="802386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83728"/>
            <a:ext cx="4041648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1683728"/>
            <a:ext cx="4041775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031389"/>
            <a:ext cx="4041648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031389"/>
            <a:ext cx="4041775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2386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459486"/>
            <a:ext cx="957264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459486"/>
            <a:ext cx="132588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1704"/>
            <a:ext cx="762000" cy="274320"/>
          </a:xfrm>
        </p:spPr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826478"/>
            <a:ext cx="3383280" cy="658368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1508045"/>
            <a:ext cx="3383280" cy="346329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582215"/>
            <a:ext cx="5102352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831870"/>
            <a:ext cx="586803" cy="3511228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857250"/>
            <a:ext cx="4572000" cy="3429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2455731"/>
            <a:ext cx="2590800" cy="1887367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275114"/>
            <a:ext cx="9144000" cy="6330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23299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1" y="231207"/>
            <a:ext cx="9144001" cy="6858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3" y="270185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1" y="330085"/>
            <a:ext cx="3733801" cy="135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373128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44170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1501"/>
            <a:ext cx="57626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1501"/>
            <a:ext cx="27432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1501"/>
            <a:ext cx="9144" cy="46634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1501"/>
            <a:ext cx="27432" cy="46634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285"/>
            <a:ext cx="54864" cy="438912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285"/>
            <a:ext cx="9144" cy="438912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01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87068"/>
            <a:ext cx="8229600" cy="32438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459486"/>
            <a:ext cx="957264" cy="3429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C482F25-A1FF-4F1F-AFF4-17058E00F24C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459486"/>
            <a:ext cx="1325880" cy="3429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FCF5D3E-DFE3-44F2-906F-D81835E02B0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7.wdp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8.wdp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9.wdp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0.wdp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1.wdp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2.wdp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3.wdp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6.wdp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5.wdp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3.wdp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4.wdp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5.wdp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hdphoto6.wdp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13247"/>
            <a:ext cx="8458200" cy="1102519"/>
          </a:xfrm>
        </p:spPr>
        <p:txBody>
          <a:bodyPr>
            <a:normAutofit/>
          </a:bodyPr>
          <a:lstStyle/>
          <a:p>
            <a:r>
              <a:rPr lang="en-US" dirty="0"/>
              <a:t>BPI </a:t>
            </a:r>
            <a:r>
              <a:rPr lang="en-IN" altLang="en-US" dirty="0"/>
              <a:t>D</a:t>
            </a:r>
            <a:r>
              <a:rPr lang="en-US" dirty="0"/>
              <a:t>ata </a:t>
            </a:r>
            <a:r>
              <a:rPr lang="en-IN" altLang="en-US" dirty="0"/>
              <a:t>A</a:t>
            </a:r>
            <a:r>
              <a:rPr lang="en-US" dirty="0"/>
              <a:t>nalysis </a:t>
            </a:r>
            <a:r>
              <a:rPr lang="en-IN" altLang="en-US" dirty="0"/>
              <a:t>S</a:t>
            </a:r>
            <a:r>
              <a:rPr lang="en-IN" altLang="en-US" dirty="0"/>
              <a:t>ystem</a:t>
            </a:r>
            <a:endParaRPr lang="en-I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03798"/>
            <a:ext cx="5482952" cy="438885"/>
          </a:xfrm>
        </p:spPr>
        <p:txBody>
          <a:bodyPr>
            <a:normAutofit/>
          </a:bodyPr>
          <a:lstStyle/>
          <a:p>
            <a:r>
              <a:rPr lang="en-US" sz="1800" dirty="0"/>
              <a:t>A presentation by </a:t>
            </a:r>
            <a:r>
              <a:rPr lang="en-US" sz="1800" dirty="0" err="1"/>
              <a:t>Brijgopal</a:t>
            </a:r>
            <a:r>
              <a:rPr lang="en-US" sz="1800" dirty="0"/>
              <a:t> </a:t>
            </a:r>
            <a:r>
              <a:rPr lang="en-US" sz="1800" dirty="0" err="1"/>
              <a:t>Bharadwaj</a:t>
            </a:r>
            <a:endParaRPr lang="en-IN" sz="18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4577" r="14565" b="8640"/>
          <a:stretch>
            <a:fillRect/>
          </a:stretch>
        </p:blipFill>
        <p:spPr>
          <a:xfrm>
            <a:off x="0" y="0"/>
            <a:ext cx="9144000" cy="5155698"/>
          </a:xfr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5017" r="14565" b="8419"/>
          <a:stretch>
            <a:fillRect/>
          </a:stretch>
        </p:blipFill>
        <p:spPr>
          <a:xfrm>
            <a:off x="0" y="-1"/>
            <a:ext cx="9144000" cy="5151929"/>
          </a:xfr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5201" r="14650" b="8001"/>
          <a:stretch>
            <a:fillRect/>
          </a:stretch>
        </p:blipFill>
        <p:spPr>
          <a:xfrm>
            <a:off x="0" y="6129"/>
            <a:ext cx="9144000" cy="5156900"/>
          </a:xfr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5201" r="14563" b="8001"/>
          <a:stretch>
            <a:fillRect/>
          </a:stretch>
        </p:blipFill>
        <p:spPr>
          <a:xfrm>
            <a:off x="0" y="-1"/>
            <a:ext cx="9144000" cy="5156901"/>
          </a:xfr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8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987674"/>
            <a:ext cx="8229600" cy="800100"/>
          </a:xfrm>
        </p:spPr>
        <p:txBody>
          <a:bodyPr/>
          <a:lstStyle/>
          <a:p>
            <a:r>
              <a:rPr lang="en-IN" dirty="0"/>
              <a:t>Error Handling: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695180"/>
            <a:ext cx="7787208" cy="524642"/>
          </a:xfrm>
        </p:spPr>
        <p:txBody>
          <a:bodyPr>
            <a:normAutofit/>
          </a:bodyPr>
          <a:lstStyle/>
          <a:p>
            <a:pPr marL="109855" indent="0">
              <a:buNone/>
            </a:pPr>
            <a:r>
              <a:rPr lang="en-IN" sz="2400" dirty="0"/>
              <a:t>Preventing the Unwanted….</a:t>
            </a:r>
            <a:endParaRPr lang="en-IN" sz="24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3558"/>
            <a:ext cx="8229600" cy="800100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578"/>
            <a:ext cx="8229600" cy="3243834"/>
          </a:xfrm>
        </p:spPr>
        <p:txBody>
          <a:bodyPr>
            <a:normAutofit/>
          </a:bodyPr>
          <a:lstStyle/>
          <a:p>
            <a:r>
              <a:rPr lang="en-US" sz="1600" dirty="0"/>
              <a:t>Project Aim</a:t>
            </a:r>
            <a:endParaRPr lang="en-US" sz="1600" dirty="0"/>
          </a:p>
          <a:p>
            <a:r>
              <a:rPr lang="en-US" sz="1600" dirty="0"/>
              <a:t>GUI – a synopsis</a:t>
            </a:r>
            <a:endParaRPr lang="en-US" sz="1600" dirty="0"/>
          </a:p>
          <a:p>
            <a:r>
              <a:rPr lang="en-US" sz="1600" dirty="0"/>
              <a:t>Error Handling</a:t>
            </a:r>
            <a:endParaRPr lang="en-US" sz="1600" dirty="0"/>
          </a:p>
          <a:p>
            <a:r>
              <a:rPr lang="en-US" sz="1600" dirty="0"/>
              <a:t>File structure</a:t>
            </a:r>
            <a:endParaRPr lang="en-US" sz="1600" dirty="0"/>
          </a:p>
          <a:p>
            <a:r>
              <a:rPr lang="en-US" sz="1600" dirty="0"/>
              <a:t>The algorithm for each process.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" y="-1"/>
            <a:ext cx="9141204" cy="5141927"/>
          </a:xfr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3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810" y="-5080"/>
            <a:ext cx="9152890" cy="514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creenshot (3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95" y="9525"/>
            <a:ext cx="9130665" cy="5136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3538736" cy="800100"/>
          </a:xfrm>
        </p:spPr>
        <p:txBody>
          <a:bodyPr/>
          <a:lstStyle/>
          <a:p>
            <a:r>
              <a:rPr lang="en-IN" dirty="0"/>
              <a:t>File Structure: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90894" t="50000" r="1794" b="35050"/>
          <a:stretch>
            <a:fillRect/>
          </a:stretch>
        </p:blipFill>
        <p:spPr>
          <a:xfrm>
            <a:off x="2535876" y="3795886"/>
            <a:ext cx="792088" cy="910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/>
          <a:srcRect l="17713" t="31800" r="75200" b="55600"/>
          <a:stretch>
            <a:fillRect/>
          </a:stretch>
        </p:blipFill>
        <p:spPr>
          <a:xfrm>
            <a:off x="6654136" y="917188"/>
            <a:ext cx="842147" cy="842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28" y="1081531"/>
            <a:ext cx="842147" cy="842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6" y="1081531"/>
            <a:ext cx="842147" cy="8421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"/>
          <a:srcRect l="90894" t="50000" r="1794" b="35050"/>
          <a:stretch>
            <a:fillRect/>
          </a:stretch>
        </p:blipFill>
        <p:spPr>
          <a:xfrm>
            <a:off x="3285803" y="1059582"/>
            <a:ext cx="792088" cy="91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"/>
          <a:srcRect l="90894" t="50000" r="1794" b="35050"/>
          <a:stretch>
            <a:fillRect/>
          </a:stretch>
        </p:blipFill>
        <p:spPr>
          <a:xfrm>
            <a:off x="3285803" y="2401648"/>
            <a:ext cx="792088" cy="9109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"/>
          <a:srcRect l="90894" t="50000" r="1794" b="35050"/>
          <a:stretch>
            <a:fillRect/>
          </a:stretch>
        </p:blipFill>
        <p:spPr>
          <a:xfrm>
            <a:off x="3327964" y="3800604"/>
            <a:ext cx="792088" cy="9109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"/>
          <a:srcRect l="90894" t="50000" r="1794" b="35050"/>
          <a:stretch>
            <a:fillRect/>
          </a:stretch>
        </p:blipFill>
        <p:spPr>
          <a:xfrm>
            <a:off x="4120052" y="3795885"/>
            <a:ext cx="792088" cy="910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"/>
          <a:srcRect l="17713" t="31800" r="75200" b="55600"/>
          <a:stretch>
            <a:fillRect/>
          </a:stretch>
        </p:blipFill>
        <p:spPr>
          <a:xfrm>
            <a:off x="6654135" y="1995686"/>
            <a:ext cx="842147" cy="8421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/>
          <a:srcRect l="17713" t="31800" r="75200" b="55600"/>
          <a:stretch>
            <a:fillRect/>
          </a:stretch>
        </p:blipFill>
        <p:spPr>
          <a:xfrm>
            <a:off x="6654134" y="3507854"/>
            <a:ext cx="842147" cy="84214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54552" y="793498"/>
            <a:ext cx="1191655" cy="37944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>
            <a:stCxn id="12" idx="3"/>
          </p:cNvCxnSpPr>
          <p:nvPr/>
        </p:nvCxnSpPr>
        <p:spPr>
          <a:xfrm flipV="1">
            <a:off x="5745993" y="793498"/>
            <a:ext cx="708559" cy="7091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3"/>
          </p:cNvCxnSpPr>
          <p:nvPr/>
        </p:nvCxnSpPr>
        <p:spPr>
          <a:xfrm>
            <a:off x="5745993" y="1502605"/>
            <a:ext cx="715159" cy="304355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4" idx="2"/>
          </p:cNvCxnSpPr>
          <p:nvPr/>
        </p:nvCxnSpPr>
        <p:spPr>
          <a:xfrm flipV="1">
            <a:off x="2806825" y="3507854"/>
            <a:ext cx="943799" cy="39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54" idx="2"/>
          </p:cNvCxnSpPr>
          <p:nvPr/>
        </p:nvCxnSpPr>
        <p:spPr>
          <a:xfrm flipV="1">
            <a:off x="3684568" y="3507854"/>
            <a:ext cx="66056" cy="39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54" idx="2"/>
          </p:cNvCxnSpPr>
          <p:nvPr/>
        </p:nvCxnSpPr>
        <p:spPr>
          <a:xfrm flipH="1" flipV="1">
            <a:off x="3750624" y="3507854"/>
            <a:ext cx="833110" cy="39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684170" y="2139702"/>
            <a:ext cx="0" cy="3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1"/>
            <a:endCxn id="10" idx="3"/>
          </p:cNvCxnSpPr>
          <p:nvPr/>
        </p:nvCxnSpPr>
        <p:spPr>
          <a:xfrm flipH="1" flipV="1">
            <a:off x="2434575" y="1502605"/>
            <a:ext cx="851228" cy="12428"/>
          </a:xfrm>
          <a:prstGeom prst="straightConnector1">
            <a:avLst/>
          </a:prstGeom>
          <a:ln w="76200" cmpd="dbl">
            <a:prstDash val="solid"/>
            <a:tailEnd type="triangle"/>
          </a:ln>
          <a:effectLst>
            <a:glow rad="127000">
              <a:schemeClr val="accent1">
                <a:lumMod val="75000"/>
                <a:alpha val="9000"/>
              </a:scheme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2" idx="1"/>
          </p:cNvCxnSpPr>
          <p:nvPr/>
        </p:nvCxnSpPr>
        <p:spPr>
          <a:xfrm flipV="1">
            <a:off x="4077891" y="1502605"/>
            <a:ext cx="825955" cy="1242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02624" y="3003798"/>
            <a:ext cx="0" cy="4320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27964" y="471310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diffDate.m</a:t>
            </a:r>
            <a:endParaRPr lang="en-IN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2535876" y="470678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incDate.m</a:t>
            </a:r>
            <a:endParaRPr lang="en-IN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120052" y="4712152"/>
            <a:ext cx="894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validDate.m</a:t>
            </a:r>
            <a:endParaRPr lang="en-IN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1621325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myGUI.fig</a:t>
            </a:r>
            <a:endParaRPr lang="en-IN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070176" y="3261633"/>
            <a:ext cx="136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BPI_data_splitter.m</a:t>
            </a:r>
            <a:endParaRPr lang="en-IN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3358208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myGUI.m</a:t>
            </a:r>
            <a:endParaRPr lang="en-IN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4942384" y="182147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metafiles</a:t>
            </a:r>
            <a:endParaRPr lang="en-IN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6643559" y="170765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01.csv</a:t>
            </a:r>
            <a:endParaRPr lang="en-IN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6598568" y="278777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02.csv</a:t>
            </a:r>
            <a:endParaRPr lang="en-IN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6598568" y="4299942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‘n’.csv</a:t>
            </a:r>
            <a:endParaRPr lang="en-IN" sz="10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3354"/>
            <a:ext cx="8229600" cy="800100"/>
          </a:xfrm>
        </p:spPr>
        <p:txBody>
          <a:bodyPr/>
          <a:lstStyle/>
          <a:p>
            <a:r>
              <a:rPr lang="en-IN" dirty="0"/>
              <a:t>Algorithms: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623172"/>
            <a:ext cx="7859216" cy="380626"/>
          </a:xfrm>
        </p:spPr>
        <p:txBody>
          <a:bodyPr>
            <a:normAutofit lnSpcReduction="20000"/>
          </a:bodyPr>
          <a:lstStyle/>
          <a:p>
            <a:pPr marL="109855" indent="0">
              <a:buNone/>
            </a:pPr>
            <a:r>
              <a:rPr lang="en-IN" sz="2000" dirty="0"/>
              <a:t>The behind-the-scenes logic….</a:t>
            </a:r>
            <a:endParaRPr lang="en-IN" sz="20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47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1 - Data Aquisition:</a:t>
            </a:r>
            <a:endParaRPr lang="en-IN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6315"/>
            <a:ext cx="8229600" cy="4072255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Get the input of date, no.of days, sampling rate, &amp; aquisition mode from user. If any errors, prompt the user and return.</a:t>
            </a:r>
            <a:endParaRPr lang="en-IN" sz="14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If the mode is 'Online', Repeat the following for the no. of days specified:</a:t>
            </a:r>
            <a:endParaRPr lang="en-IN" sz="14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Check if a file for the day in consideration is already present. If so, delete it. </a:t>
            </a: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Make an HTTP POST request to the following url, with the proper date &amp; rate:</a:t>
            </a:r>
            <a:endParaRPr lang="en-IN" sz="1400">
              <a:solidFill>
                <a:schemeClr val="tx1"/>
              </a:solidFill>
            </a:endParaRPr>
          </a:p>
          <a:p>
            <a:pPr marL="703580" lvl="2" indent="0" algn="just">
              <a:buFont typeface="Arial" panose="020B0604020202020204" pitchFamily="34" charset="0"/>
              <a:buNone/>
            </a:pPr>
            <a:r>
              <a:rPr lang="en-IN" sz="1290">
                <a:solidFill>
                  <a:srgbClr val="7030A0"/>
                </a:solidFill>
              </a:rPr>
              <a:t>	http://srs2.cat.ernet.in:8100/servlet/Indus2BeamInfoDataDownloadHA</a:t>
            </a:r>
            <a:endParaRPr lang="en-IN" sz="1290">
              <a:solidFill>
                <a:srgbClr val="7030A0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Unzip the file obtained via the URL response.</a:t>
            </a: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Repeat for the rest of the days.</a:t>
            </a: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Obtain the list of all files with name of the form:     </a:t>
            </a:r>
            <a:r>
              <a:rPr lang="en-IN" sz="1400">
                <a:solidFill>
                  <a:schemeClr val="accent3"/>
                </a:solidFill>
              </a:rPr>
              <a:t>'I2BeamInfo*.csv'</a:t>
            </a:r>
            <a:r>
              <a:rPr lang="en-IN" sz="1400">
                <a:solidFill>
                  <a:schemeClr val="tx1"/>
                </a:solidFill>
              </a:rPr>
              <a:t>. If no such files are found, inform the user, and return.</a:t>
            </a: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r>
              <a:rPr lang="en-IN" sz="1400">
                <a:sym typeface="+mn-ea"/>
              </a:rPr>
              <a:t>Repeat the following steps, while the no. of files accepted are less than the no. of days required, and there are still some files left to scan:</a:t>
            </a: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95" y="426720"/>
            <a:ext cx="8514715" cy="2436495"/>
          </a:xfrm>
        </p:spPr>
        <p:txBody>
          <a:bodyPr>
            <a:normAutofit lnSpcReduction="20000"/>
          </a:bodyPr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  <a:sym typeface="+mn-ea"/>
              </a:rPr>
              <a:t>Check if the file in consideration is having the data for the date required (by analysing the filename). If not, leave this iteration and continue.</a:t>
            </a:r>
            <a:endParaRPr lang="en-IN" sz="1400">
              <a:solidFill>
                <a:schemeClr val="tx1"/>
              </a:solidFill>
              <a:sym typeface="+mn-ea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Import the data from the file, and store in a variable 'data'.</a:t>
            </a: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for each data-entry in the 'data', repeat the following:</a:t>
            </a:r>
            <a:endParaRPr lang="en-IN" sz="1400">
              <a:solidFill>
                <a:schemeClr val="tx1"/>
              </a:solidFill>
            </a:endParaRPr>
          </a:p>
          <a:p>
            <a:pPr lvl="2" algn="just">
              <a:buFont typeface="Wingdings" panose="05000000000000000000" charset="0"/>
              <a:buChar char="v"/>
            </a:pPr>
            <a:r>
              <a:rPr lang="en-IN" sz="1290">
                <a:solidFill>
                  <a:schemeClr val="tx1"/>
                </a:solidFill>
              </a:rPr>
              <a:t>If the Current entry's Energy == 0 &amp;&amp; Next entry's Energy == 0, leave the iteration.</a:t>
            </a:r>
            <a:endParaRPr lang="en-IN" sz="1290">
              <a:solidFill>
                <a:schemeClr val="tx1"/>
              </a:solidFill>
            </a:endParaRP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If the Current entry's Energy == 0 &amp;&amp; Next entry's Energy != 0</a:t>
            </a:r>
            <a:r>
              <a:rPr lang="en-IN" sz="1290">
                <a:solidFill>
                  <a:schemeClr val="tx1"/>
                </a:solidFill>
              </a:rPr>
              <a:t>, save the 'Next entry' as the start of a new cycle.</a:t>
            </a:r>
            <a:endParaRPr lang="en-IN" sz="1290">
              <a:solidFill>
                <a:schemeClr val="tx1"/>
              </a:solidFill>
            </a:endParaRP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 If the Current entry's Energy != 0 &amp;&amp; Next entry's Energy != 0, leave the iteration.</a:t>
            </a:r>
            <a:endParaRPr lang="en-IN" sz="1285">
              <a:solidFill>
                <a:schemeClr val="tx1"/>
              </a:solidFill>
              <a:sym typeface="+mn-ea"/>
            </a:endParaRP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 If the Current entry's Energy != 0 &amp;&amp; Next entry's Energy == '0', mark the Current Entry as the end of the cycle.</a:t>
            </a:r>
            <a:endParaRPr lang="en-IN" sz="1285">
              <a:solidFill>
                <a:schemeClr val="tx1"/>
              </a:solidFill>
              <a:sym typeface="+mn-ea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append the contents of the variable 'data' to a bigger data store, labelled 'beamData'.</a:t>
            </a:r>
            <a:r>
              <a:rPr lang="en-IN" altLang="en-US" sz="1390">
                <a:solidFill>
                  <a:schemeClr val="tx1"/>
                </a:solidFill>
                <a:sym typeface="+mn-ea"/>
              </a:rPr>
              <a:t> </a:t>
            </a:r>
            <a:endParaRPr lang="en-IN" sz="1395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08" t="32649" r="14398" b="47567"/>
          <a:stretch>
            <a:fillRect/>
          </a:stretch>
        </p:blipFill>
        <p:spPr>
          <a:xfrm>
            <a:off x="302260" y="2791460"/>
            <a:ext cx="8514715" cy="207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3"/>
          <p:cNvSpPr/>
          <p:nvPr>
            <p:ph idx="1"/>
          </p:nvPr>
        </p:nvSpPr>
        <p:spPr>
          <a:xfrm>
            <a:off x="457200" y="500380"/>
            <a:ext cx="8229600" cy="4430395"/>
          </a:xfrm>
        </p:spPr>
        <p:txBody>
          <a:bodyPr/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If there are no more files to read, but we still need more files for the no. of days specified, display an error 'Not Enough Files' and return.</a:t>
            </a:r>
            <a:endParaRPr lang="en-IN" altLang="en-US" sz="1400"/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For Each Cycle thus identified, remove all entries with the value of current less than 1mA.</a:t>
            </a:r>
            <a:endParaRPr lang="en-IN" altLang="en-US" sz="1400"/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Call the '</a:t>
            </a:r>
            <a:r>
              <a:rPr lang="en-IN" altLang="en-US" sz="1400" b="1"/>
              <a:t>BPI_data_splitter</a:t>
            </a:r>
            <a:r>
              <a:rPr lang="en-IN" altLang="en-US" sz="1400"/>
              <a:t>' function, and store the returned values in the global handle.</a:t>
            </a:r>
            <a:endParaRPr lang="en-IN" altLang="en-US" sz="1400"/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Activate all the relevent buttons that use the aquired data in their computations.</a:t>
            </a:r>
            <a:endParaRPr lang="en-IN" altLang="en-US" sz="1400"/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Display a message 'Data Aquisition Complete!'.</a:t>
            </a:r>
            <a:endParaRPr lang="en-IN" altLang="en-US" sz="1400"/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Plot the graph for the Beam Energy and Beam Current.</a:t>
            </a:r>
            <a:endParaRPr lang="en-IN" altLang="en-US" sz="1400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642" r="14803" b="8353"/>
          <a:stretch>
            <a:fillRect/>
          </a:stretch>
        </p:blipFill>
        <p:spPr>
          <a:xfrm>
            <a:off x="1768475" y="2277745"/>
            <a:ext cx="5467985" cy="281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790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2 - Getting and Splitting BPI data:</a:t>
            </a:r>
            <a:endParaRPr lang="en-IN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4665"/>
            <a:ext cx="8229600" cy="3232150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Truncate the contents of the 'metafiles' folder.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Initialize variables: cycleData, BPIdata, nComplete.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Repeat the following steps for each identified cycle:</a:t>
            </a:r>
            <a:endParaRPr lang="en-IN" sz="16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5">
                <a:solidFill>
                  <a:schemeClr val="tx1"/>
                </a:solidFill>
              </a:rPr>
              <a:t>Obtain the first date &amp; time entry of the cycle in consideration.</a:t>
            </a:r>
            <a:endParaRPr lang="en-IN" sz="1485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5">
                <a:solidFill>
                  <a:schemeClr val="tx1"/>
                </a:solidFill>
              </a:rPr>
              <a:t>calculate the rounded-up duration of the cycle, in hours, as follows:</a:t>
            </a:r>
            <a:endParaRPr lang="en-IN" sz="1485">
              <a:solidFill>
                <a:schemeClr val="tx1"/>
              </a:solidFill>
            </a:endParaRPr>
          </a:p>
          <a:p>
            <a:pPr lvl="2" algn="just">
              <a:buFont typeface="Wingdings" panose="05000000000000000000" charset="0"/>
              <a:buChar char="v"/>
            </a:pPr>
            <a:r>
              <a:rPr lang="en-IN" sz="1370">
                <a:solidFill>
                  <a:schemeClr val="tx1"/>
                </a:solidFill>
              </a:rPr>
              <a:t>Duration = 24 x (End date - First Date)   </a:t>
            </a:r>
            <a:r>
              <a:rPr lang="en-IN" sz="1800" b="1">
                <a:solidFill>
                  <a:schemeClr val="tx1"/>
                </a:solidFill>
              </a:rPr>
              <a:t>+</a:t>
            </a:r>
            <a:r>
              <a:rPr lang="en-IN" sz="1370">
                <a:solidFill>
                  <a:schemeClr val="tx1"/>
                </a:solidFill>
              </a:rPr>
              <a:t>   Hours(First Time entry)   </a:t>
            </a:r>
            <a:r>
              <a:rPr lang="en-IN" sz="1800" b="1">
                <a:solidFill>
                  <a:schemeClr val="tx1"/>
                </a:solidFill>
              </a:rPr>
              <a:t>+</a:t>
            </a:r>
            <a:r>
              <a:rPr lang="en-IN" sz="1370">
                <a:solidFill>
                  <a:schemeClr val="tx1"/>
                </a:solidFill>
              </a:rPr>
              <a:t>   1</a:t>
            </a:r>
            <a:endParaRPr lang="en-IN" sz="137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0">
                <a:solidFill>
                  <a:schemeClr val="tx1"/>
                </a:solidFill>
              </a:rPr>
              <a:t>make a HTTP POST request to the following URL, with the first date &amp; time entry, and the calculated duration:</a:t>
            </a:r>
            <a:endParaRPr lang="en-IN" sz="1480">
              <a:solidFill>
                <a:schemeClr val="tx1"/>
              </a:solidFill>
            </a:endParaRPr>
          </a:p>
          <a:p>
            <a:pPr marL="703580" lvl="2" indent="0" algn="just">
              <a:buFont typeface="Arial" panose="020B0604020202020204" pitchFamily="34" charset="0"/>
              <a:buNone/>
            </a:pPr>
            <a:r>
              <a:rPr lang="en-IN" sz="1365">
                <a:solidFill>
                  <a:schemeClr val="tx1"/>
                </a:solidFill>
              </a:rPr>
              <a:t>	</a:t>
            </a:r>
            <a:r>
              <a:rPr lang="en-IN" sz="1365">
                <a:solidFill>
                  <a:srgbClr val="7030A0"/>
                </a:solidFill>
              </a:rPr>
              <a:t>http://srs2.cat.ernet.in:8100/servlet/Indus2BPIDataDownloadHA</a:t>
            </a:r>
            <a:endParaRPr lang="en-IN" sz="1365">
              <a:solidFill>
                <a:srgbClr val="7030A0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75">
                <a:solidFill>
                  <a:schemeClr val="tx1"/>
                </a:solidFill>
              </a:rPr>
              <a:t>Unzip the file obtained as the response,  rename it in the format: 'Cycle - n.csv', and move it to the 'metafiles' directory.</a:t>
            </a:r>
            <a:endParaRPr lang="en-IN" sz="1475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 (so far…):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Data accumulation</a:t>
            </a:r>
            <a:endParaRPr lang="en-US" sz="2400" dirty="0"/>
          </a:p>
          <a:p>
            <a:r>
              <a:rPr lang="en-US" sz="2400" dirty="0"/>
              <a:t>Data assimilation</a:t>
            </a:r>
            <a:endParaRPr lang="en-US" sz="2400" dirty="0"/>
          </a:p>
          <a:p>
            <a:r>
              <a:rPr lang="en-US" sz="2400" dirty="0"/>
              <a:t>Data wrangling</a:t>
            </a:r>
            <a:endParaRPr lang="en-US" sz="2400" dirty="0"/>
          </a:p>
          <a:p>
            <a:r>
              <a:rPr lang="en-US" sz="2400" dirty="0"/>
              <a:t>Data representation</a:t>
            </a:r>
            <a:endParaRPr lang="en-US" sz="2400" dirty="0"/>
          </a:p>
          <a:p>
            <a:r>
              <a:rPr lang="en-US" sz="2400" dirty="0"/>
              <a:t>Clustering analysis</a:t>
            </a:r>
            <a:endParaRPr lang="en-US" sz="2400" dirty="0"/>
          </a:p>
          <a:p>
            <a:r>
              <a:rPr lang="en-US" sz="2400" dirty="0"/>
              <a:t>Summarizing observations</a:t>
            </a:r>
            <a:endParaRPr lang="en-US" sz="2400" dirty="0"/>
          </a:p>
          <a:p>
            <a:r>
              <a:rPr lang="en-US" sz="2400" dirty="0"/>
              <a:t>Visualizing results</a:t>
            </a:r>
            <a:endParaRPr lang="en-US" sz="2400" dirty="0"/>
          </a:p>
          <a:p>
            <a:r>
              <a:rPr lang="en-US" sz="2400" dirty="0"/>
              <a:t>Documentation</a:t>
            </a:r>
            <a:endParaRPr lang="en-US" sz="2400" dirty="0"/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4" name="AutoShape 2" descr="Image result for check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6" y="1707654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5" y="2084971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4" y="2449030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loader 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13" y="2788507"/>
            <a:ext cx="406734" cy="406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13" y="3144274"/>
            <a:ext cx="406734" cy="4067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75238" y="3507854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83701" y="3887357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94204" y="4271940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" y="541655"/>
            <a:ext cx="8945880" cy="4389120"/>
          </a:xfrm>
        </p:spPr>
        <p:txBody>
          <a:bodyPr>
            <a:normAutofit lnSpcReduction="20000"/>
          </a:bodyPr>
          <a:p>
            <a:r>
              <a:rPr lang="en-IN" altLang="en-US" sz="1400"/>
              <a:t>Import the renamed file. Append the contents to a data store,  labelled 'BPIdata'.</a:t>
            </a:r>
            <a:endParaRPr lang="en-IN" altLang="en-US" sz="1400"/>
          </a:p>
          <a:p>
            <a:r>
              <a:rPr lang="en-IN" altLang="en-US" sz="1400"/>
              <a:t>Find the starting and ending points of the cycle from the data, and re-assign the value of 'data' between these points.</a:t>
            </a:r>
            <a:endParaRPr lang="en-IN" altLang="en-US" sz="1400"/>
          </a:p>
          <a:p>
            <a:r>
              <a:rPr lang="en-IN" altLang="en-US" sz="1400"/>
              <a:t>let inj = rmp = stg = 0;</a:t>
            </a:r>
            <a:endParaRPr lang="en-IN" altLang="en-US" sz="1400"/>
          </a:p>
          <a:p>
            <a:r>
              <a:rPr lang="en-IN" altLang="en-US" sz="1400">
                <a:sym typeface="+mn-ea"/>
              </a:rPr>
              <a:t>For each entry in 'data', repeat the following:</a:t>
            </a:r>
            <a:endParaRPr lang="en-IN" altLang="en-US" sz="1400"/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if inj == 0 &amp;&amp; Energy &lt;=550:      inj=current index.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if rmp == 0 &amp;&amp; Energy &lt;=550 &amp;&amp; difference in energy b/w index and index+1 &gt; 0.5:   rmp=current index.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if stg == 0 &amp;&amp; Energy &gt;2490 &amp;&amp; difference in energy b/w index and index+1 &lt; 0.5:         stg=current index.</a:t>
            </a:r>
            <a:endParaRPr lang="en-IN" altLang="en-US" sz="1400">
              <a:solidFill>
                <a:schemeClr val="tx1"/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v"/>
            </a:pPr>
            <a:endParaRPr lang="en-IN" altLang="en-US" sz="1400"/>
          </a:p>
          <a:p>
            <a:r>
              <a:rPr lang="en-IN" altLang="en-US" sz="1400"/>
              <a:t>if inj &amp; rmp &amp; stg != 0:	nComplete++;</a:t>
            </a:r>
            <a:endParaRPr lang="en-IN" altLang="en-US" sz="1400"/>
          </a:p>
          <a:p>
            <a:endParaRPr lang="en-IN" altLang="en-US" sz="1400"/>
          </a:p>
          <a:p>
            <a:r>
              <a:rPr lang="en-IN" altLang="en-US" sz="1400"/>
              <a:t>if inj !=0:</a:t>
            </a:r>
            <a:endParaRPr lang="en-IN" altLang="en-US" sz="1400"/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if rmp &amp; (rmp-1) != 0:	stages.inj = data(inj:rmp-1);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else 		stages.inj = data(inj:end);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endParaRPr lang="en-IN" altLang="en-US" sz="1300">
              <a:solidFill>
                <a:schemeClr val="tx1"/>
              </a:solidFill>
            </a:endParaRPr>
          </a:p>
          <a:p>
            <a:r>
              <a:rPr lang="en-IN" altLang="en-US" sz="1400"/>
              <a:t>if rmp != 0:</a:t>
            </a:r>
            <a:endParaRPr lang="en-IN" altLang="en-US" sz="1400"/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if stg &amp; (stg-1) != 0:	stages.rmp = data(rmp:stg-1);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		stages.rmp = data(rmp:end);</a:t>
            </a:r>
            <a:endParaRPr lang="en-IN" altLang="en-US" sz="1400">
              <a:solidFill>
                <a:schemeClr val="tx1"/>
              </a:solidFill>
            </a:endParaRPr>
          </a:p>
          <a:p>
            <a:endParaRPr lang="en-IN" altLang="en-US" sz="1300">
              <a:sym typeface="+mn-ea"/>
            </a:endParaRPr>
          </a:p>
          <a:p>
            <a:pPr marL="411480" lvl="1" indent="0">
              <a:buFont typeface="Wingdings" panose="05000000000000000000" charset="0"/>
              <a:buNone/>
            </a:pPr>
            <a:endParaRPr lang="en-IN" altLang="en-US" sz="1300"/>
          </a:p>
          <a:p>
            <a:pPr lvl="1">
              <a:buFont typeface="Wingdings" panose="05000000000000000000" charset="0"/>
              <a:buChar char="v"/>
            </a:pPr>
            <a:endParaRPr lang="en-IN" altLang="en-US" sz="1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3545"/>
            <a:ext cx="8229600" cy="4721860"/>
          </a:xfrm>
        </p:spPr>
        <p:txBody>
          <a:bodyPr>
            <a:normAutofit fontScale="90000" lnSpcReduction="10000"/>
          </a:bodyPr>
          <a:p>
            <a:r>
              <a:rPr lang="en-IN" altLang="en-US" sz="1400"/>
              <a:t>if stg != 0:</a:t>
            </a:r>
            <a:endParaRPr lang="en-IN" altLang="en-US" sz="1400"/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make an HTTP GET request to the following url, with date &amp; time entry, a duration:</a:t>
            </a:r>
            <a:endParaRPr lang="en-IN" altLang="en-US" sz="1300">
              <a:solidFill>
                <a:schemeClr val="tx1"/>
              </a:solidFill>
            </a:endParaRPr>
          </a:p>
          <a:p>
            <a:pPr marL="703580" lvl="2" indent="0">
              <a:buFont typeface="Wingdings" panose="05000000000000000000" charset="0"/>
              <a:buNone/>
            </a:pPr>
            <a:r>
              <a:rPr lang="en-IN" altLang="en-US" sz="1200">
                <a:solidFill>
                  <a:schemeClr val="tx1"/>
                </a:solidFill>
              </a:rPr>
              <a:t>	</a:t>
            </a:r>
            <a:r>
              <a:rPr lang="en-IN" altLang="en-US" sz="1200">
                <a:solidFill>
                  <a:srgbClr val="7030A0"/>
                </a:solidFill>
              </a:rPr>
              <a:t>http://srs2.cat.ernet.in:8100/servlet/I2TuneSOFBHistoryHA</a:t>
            </a:r>
            <a:endParaRPr lang="en-IN" altLang="en-US" sz="1200">
              <a:solidFill>
                <a:srgbClr val="7030A0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in the response string, search the pattern: 	</a:t>
            </a:r>
            <a:r>
              <a:rPr lang="en-IN" altLang="en-US" sz="1300">
                <a:solidFill>
                  <a:srgbClr val="00B050"/>
                </a:solidFill>
              </a:rPr>
              <a:t>'&gt;\d&lt;/B&gt;&lt;/font&gt;'.</a:t>
            </a:r>
            <a:r>
              <a:rPr lang="en-IN" altLang="en-US" sz="1300">
                <a:solidFill>
                  <a:schemeClr val="tx1"/>
                </a:solidFill>
              </a:rPr>
              <a:t> 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Filter the results, and transform the results from a [7n*1] matrix into a [n*7] matrix. This matrix has the numerical data of the SOFB system.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in the response string, search the pattern:	</a:t>
            </a:r>
            <a:r>
              <a:rPr lang="en-IN" altLang="en-US" sz="1300">
                <a:solidFill>
                  <a:srgbClr val="00B050"/>
                </a:solidFill>
              </a:rPr>
              <a:t>'&gt;[-:. 0-9]{21}&lt;/B&gt;&lt;/font&gt;'</a:t>
            </a:r>
            <a:endParaRPr lang="en-IN" altLang="en-US" sz="1300">
              <a:solidFill>
                <a:srgbClr val="00B050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  <a:sym typeface="+mn-ea"/>
              </a:rPr>
              <a:t>Filter the results, and the matrix thus obtained contains date &amp; time entries of the data.</a:t>
            </a:r>
            <a:endParaRPr lang="en-IN" altLang="en-US" sz="1300">
              <a:solidFill>
                <a:schemeClr val="tx1"/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let brk = 0;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for each row, check if Hori_status OR Vert_status ==1. If so,  brk=row_index.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if brk == 0:	</a:t>
            </a:r>
            <a:r>
              <a:rPr lang="en-IN" altLang="en-US" sz="1300">
                <a:solidFill>
                  <a:schemeClr val="accent1">
                    <a:lumMod val="75000"/>
                  </a:schemeClr>
                </a:solidFill>
              </a:rPr>
              <a:t>stages.nofeed = data(stg:end);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else:</a:t>
            </a:r>
            <a:endParaRPr lang="en-IN" altLang="en-US" sz="13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start = index(date(data) ==  date(brk));</a:t>
            </a:r>
            <a:endParaRPr lang="en-IN" altLang="en-US" sz="1200">
              <a:solidFill>
                <a:schemeClr val="tx1"/>
              </a:solidFill>
            </a:endParaRP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finish = start + (300/rate);</a:t>
            </a:r>
            <a:endParaRPr lang="en-IN" altLang="en-US" sz="12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if start != stg:</a:t>
            </a:r>
            <a:r>
              <a:rPr lang="en-IN" altLang="en-US" sz="1200"/>
              <a:t>		stages.nofeed = data(stg : start-1);</a:t>
            </a:r>
            <a:endParaRPr lang="en-IN" altLang="en-US" sz="12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if (finish+1) &lt; no. of rows in 'data':</a:t>
            </a:r>
            <a:endParaRPr lang="en-IN" altLang="en-US" sz="1200"/>
          </a:p>
          <a:p>
            <a:pPr marL="978535" lvl="3" indent="0">
              <a:buFont typeface="Wingdings" panose="05000000000000000000" charset="0"/>
              <a:buNone/>
            </a:pPr>
            <a:r>
              <a:rPr lang="en-IN" altLang="en-US" sz="1100"/>
              <a:t>-    stages.trans = data(start : finish);</a:t>
            </a:r>
            <a:endParaRPr lang="en-IN" altLang="en-US" sz="1100"/>
          </a:p>
          <a:p>
            <a:pPr marL="978535" lvl="3" indent="0">
              <a:buFont typeface="Wingdings" panose="05000000000000000000" charset="0"/>
              <a:buNone/>
            </a:pPr>
            <a:r>
              <a:rPr lang="en-IN" altLang="en-US" sz="1100"/>
              <a:t>-    stages.feed = data(finish+1 : end);</a:t>
            </a:r>
            <a:endParaRPr lang="en-IN" altLang="en-US" sz="11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100">
                <a:solidFill>
                  <a:schemeClr val="tx1"/>
                </a:solidFill>
                <a:sym typeface="+mn-ea"/>
              </a:rPr>
              <a:t>else:</a:t>
            </a:r>
            <a:endParaRPr lang="en-IN" altLang="en-US" sz="1100">
              <a:solidFill>
                <a:schemeClr val="tx1"/>
              </a:solidFill>
              <a:sym typeface="+mn-ea"/>
            </a:endParaRPr>
          </a:p>
          <a:p>
            <a:pPr marL="0" lvl="2" indent="0">
              <a:buFont typeface="Wingdings" panose="05000000000000000000" charset="0"/>
              <a:buNone/>
            </a:pPr>
            <a:r>
              <a:rPr lang="en-IN" altLang="en-US" sz="1100">
                <a:sym typeface="+mn-ea"/>
              </a:rPr>
              <a:t>	 -    stages.feed = data(start : end);</a:t>
            </a:r>
            <a:endParaRPr lang="en-IN" altLang="en-US" sz="1100">
              <a:sym typeface="+mn-ea"/>
            </a:endParaRPr>
          </a:p>
          <a:p>
            <a:pPr marL="0" lvl="2" indent="0">
              <a:buFont typeface="Wingdings" panose="05000000000000000000" charset="0"/>
              <a:buNone/>
            </a:pPr>
            <a:endParaRPr lang="en-IN" altLang="en-US" sz="1100">
              <a:sym typeface="+mn-ea"/>
            </a:endParaRP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100">
                <a:solidFill>
                  <a:schemeClr val="tx1"/>
                </a:solidFill>
                <a:sym typeface="+mn-ea"/>
              </a:rPr>
              <a:t>append 'stages' to 'cycleData'</a:t>
            </a:r>
            <a:endParaRPr lang="en-IN" altLang="en-US" sz="1100">
              <a:sym typeface="+mn-ea"/>
            </a:endParaRPr>
          </a:p>
          <a:p>
            <a:pPr marL="703580" lvl="2" indent="0">
              <a:buFont typeface="Wingdings" panose="05000000000000000000" charset="0"/>
              <a:buNone/>
            </a:pPr>
            <a:r>
              <a:rPr lang="en-IN" altLang="en-US" sz="1100">
                <a:sym typeface="+mn-ea"/>
              </a:rPr>
              <a:t>	 </a:t>
            </a:r>
            <a:endParaRPr lang="en-IN" altLang="en-US" sz="1100">
              <a:sym typeface="+mn-ea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en-IN" altLang="en-US" sz="1630">
                <a:solidFill>
                  <a:schemeClr val="tx1"/>
                </a:solidFill>
              </a:rPr>
              <a:t>return cycleData, BPIdata, and nComplete.</a:t>
            </a:r>
            <a:endParaRPr lang="en-IN" altLang="en-US" sz="163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None/>
            </a:pPr>
            <a:endParaRPr lang="en-IN" altLang="en-US" sz="1300"/>
          </a:p>
          <a:p>
            <a:pPr lvl="2">
              <a:buFont typeface="Wingdings" panose="05000000000000000000" charset="0"/>
              <a:buChar char="§"/>
            </a:pPr>
            <a:endParaRPr lang="en-IN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790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3 - Displaying Beam-Info Data:</a:t>
            </a:r>
            <a:endParaRPr lang="en-IN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2585"/>
            <a:ext cx="8229600" cy="3435985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Get the input of date &amp; time from user. If any errors, prompt the user and return.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Search the 'BPIdata' store for the data-entry of the date specified.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If not found, display an error 'Data not found', and return.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Display the Ebergy and Current values from the searched entry.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Separate-out the values of X &amp; Z coordinates of the BPI data, and plot them.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Display the mean values of X &amp; Z coordinates. </a:t>
            </a:r>
            <a:endParaRPr lang="en-IN" sz="16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Calculate the deviations of each entry from the corresponding mean values, and display the entries with the max devaitions, along with their BPI no.</a:t>
            </a:r>
            <a:endParaRPr lang="en-IN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00100"/>
          </a:xfrm>
        </p:spPr>
        <p:txBody>
          <a:bodyPr/>
          <a:lstStyle/>
          <a:p>
            <a:r>
              <a:rPr lang="en-US" dirty="0"/>
              <a:t>GUI-a synopsis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610" r="14498" b="10660"/>
          <a:stretch>
            <a:fillRect/>
          </a:stretch>
        </p:blipFill>
        <p:spPr>
          <a:xfrm>
            <a:off x="1403648" y="1203598"/>
            <a:ext cx="6336704" cy="37840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9" t="2916" r="14373" b="10431"/>
          <a:stretch>
            <a:fillRect/>
          </a:stretch>
        </p:blipFill>
        <p:spPr>
          <a:xfrm>
            <a:off x="0" y="-1"/>
            <a:ext cx="9144000" cy="5154621"/>
          </a:xfr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2679" r="14377" b="10538"/>
          <a:stretch>
            <a:fillRect/>
          </a:stretch>
        </p:blipFill>
        <p:spPr>
          <a:xfrm>
            <a:off x="-1" y="8582"/>
            <a:ext cx="9144001" cy="5134918"/>
          </a:xfr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2485" r="14262" b="10290"/>
          <a:stretch>
            <a:fillRect/>
          </a:stretch>
        </p:blipFill>
        <p:spPr>
          <a:xfrm>
            <a:off x="-36512" y="0"/>
            <a:ext cx="9180512" cy="5139600"/>
          </a:xfr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642" r="14803" b="8353"/>
          <a:stretch>
            <a:fillRect/>
          </a:stretch>
        </p:blipFill>
        <p:spPr>
          <a:xfrm>
            <a:off x="0" y="8284"/>
            <a:ext cx="9144000" cy="5145263"/>
          </a:xfr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2510" r="14398" b="10266"/>
          <a:stretch>
            <a:fillRect/>
          </a:stretch>
        </p:blipFill>
        <p:spPr>
          <a:xfrm>
            <a:off x="-844" y="0"/>
            <a:ext cx="9144844" cy="5140204"/>
          </a:xfrm>
        </p:spPr>
      </p:pic>
    </p:spTree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0</TotalTime>
  <Words>5679</Words>
  <Application>WPS Presentation</Application>
  <PresentationFormat>On-screen Show (16:9)</PresentationFormat>
  <Paragraphs>160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SimSun</vt:lpstr>
      <vt:lpstr>Wingdings</vt:lpstr>
      <vt:lpstr>Georgia</vt:lpstr>
      <vt:lpstr>Wingdings 2</vt:lpstr>
      <vt:lpstr>Trebuchet MS</vt:lpstr>
      <vt:lpstr>Microsoft YaHei</vt:lpstr>
      <vt:lpstr>Arial Unicode MS</vt:lpstr>
      <vt:lpstr>Calibri</vt:lpstr>
      <vt:lpstr>Wingdings</vt:lpstr>
      <vt:lpstr>Georgia</vt:lpstr>
      <vt:lpstr>Urban</vt:lpstr>
      <vt:lpstr>System for BPI data analysis </vt:lpstr>
      <vt:lpstr>Overview:</vt:lpstr>
      <vt:lpstr>Project Aim (so far…):</vt:lpstr>
      <vt:lpstr>GUI-a synopsis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Error Handling: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File Structure:</vt:lpstr>
      <vt:lpstr>Algorithms:</vt:lpstr>
      <vt:lpstr>Algorithm 1 - Data Aquisition:</vt:lpstr>
      <vt:lpstr>PowerPoint 演示文稿</vt:lpstr>
      <vt:lpstr>PowerPoint 演示文稿</vt:lpstr>
      <vt:lpstr>Algorithm 2 - Getting and Splitting BPI data:</vt:lpstr>
      <vt:lpstr>PowerPoint 演示文稿</vt:lpstr>
      <vt:lpstr>PowerPoint 演示文稿</vt:lpstr>
      <vt:lpstr>Algorithm 3 - Displaying Beam-Info Data: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BPI data analysis </dc:title>
  <dc:creator>Varun</dc:creator>
  <cp:lastModifiedBy>DELL</cp:lastModifiedBy>
  <cp:revision>40</cp:revision>
  <dcterms:created xsi:type="dcterms:W3CDTF">2019-06-11T13:34:00Z</dcterms:created>
  <dcterms:modified xsi:type="dcterms:W3CDTF">2019-06-12T09:03:50Z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